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La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Lato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6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9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5.jpg"/><Relationship Id="rId7" Type="http://schemas.openxmlformats.org/officeDocument/2006/relationships/image" Target="../media/image22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9" Type="http://schemas.openxmlformats.org/officeDocument/2006/relationships/image" Target="../media/image1.jpg"/><Relationship Id="rId5" Type="http://schemas.openxmlformats.org/officeDocument/2006/relationships/image" Target="../media/image7.jpg"/><Relationship Id="rId6" Type="http://schemas.openxmlformats.org/officeDocument/2006/relationships/image" Target="../media/image2.jpg"/><Relationship Id="rId7" Type="http://schemas.openxmlformats.org/officeDocument/2006/relationships/image" Target="../media/image18.jp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idx="4294967295" type="ctrTitle"/>
          </p:nvPr>
        </p:nvSpPr>
        <p:spPr>
          <a:xfrm>
            <a:off x="487575" y="1893400"/>
            <a:ext cx="108675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666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2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Clinical Scoring system for CoVid-19</a:t>
            </a:r>
            <a:endParaRPr b="1" sz="52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t/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3"/>
          <p:cNvSpPr txBox="1"/>
          <p:nvPr>
            <p:ph idx="4294967295" type="subTitle"/>
          </p:nvPr>
        </p:nvSpPr>
        <p:spPr>
          <a:xfrm>
            <a:off x="487567" y="4189844"/>
            <a:ext cx="5484900" cy="19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Research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coordinators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b="1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Mirlan Jussambayev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Maksim Rybalkin</a:t>
            </a:r>
            <a:r>
              <a:rPr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7507" y="162225"/>
            <a:ext cx="121770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Nazarbayev Intellectual Schools of Physics and Mathematics in Taraz</a:t>
            </a:r>
            <a:endParaRPr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6733658" y="4452799"/>
            <a:ext cx="4953000" cy="14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Aneliya Abdimalik</a:t>
            </a:r>
            <a:r>
              <a:rPr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Abylai Sydykov</a:t>
            </a:r>
            <a:r>
              <a:rPr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12th grade students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4294967295" type="body"/>
          </p:nvPr>
        </p:nvSpPr>
        <p:spPr>
          <a:xfrm>
            <a:off x="295983" y="342671"/>
            <a:ext cx="11895900" cy="22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Objective of the study: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to minimize the risks of COVID-19 infection among medical personnel by developing a remote monitoring system for indicators of clinical symptoms of coronavirus infection.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295982" y="1874576"/>
            <a:ext cx="118959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Relevance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risk of infection among medical staff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economic costs for personal protective equipment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5156167" y="4881833"/>
            <a:ext cx="76704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296107" y="3786893"/>
            <a:ext cx="11895900" cy="22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Hypothesis: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developed device allows remote monitoring of the clinical symptoms of patients with COVID-19, which, in turn, will reduce the level of infection of the virus by medical personnel when examining a patient.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4294967295" type="title"/>
          </p:nvPr>
        </p:nvSpPr>
        <p:spPr>
          <a:xfrm>
            <a:off x="507800" y="184733"/>
            <a:ext cx="11584673" cy="7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en-US" sz="2667"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r>
              <a:rPr b="1" lang="en-US" sz="2667">
                <a:latin typeface="Times New Roman"/>
                <a:ea typeface="Times New Roman"/>
                <a:cs typeface="Times New Roman"/>
                <a:sym typeface="Times New Roman"/>
              </a:rPr>
              <a:t> 1. </a:t>
            </a:r>
            <a:r>
              <a:rPr b="1" lang="en-US" sz="26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analytical review of analogs in market</a:t>
            </a:r>
            <a:endParaRPr b="1" sz="266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7100" y="5434133"/>
            <a:ext cx="3727200" cy="1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67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507800" y="762383"/>
            <a:ext cx="10245900" cy="21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Significant disadvantages: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need for direct physical contact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high cost of devices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data systematization to track dynamics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4227" r="4455" t="2733"/>
          <a:stretch/>
        </p:blipFill>
        <p:spPr>
          <a:xfrm>
            <a:off x="808033" y="3052733"/>
            <a:ext cx="3006267" cy="24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4982" y="2935190"/>
            <a:ext cx="2964765" cy="265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5">
            <a:alphaModFix/>
          </a:blip>
          <a:srcRect b="0" l="22886" r="22387" t="0"/>
          <a:stretch/>
        </p:blipFill>
        <p:spPr>
          <a:xfrm>
            <a:off x="5174365" y="2753917"/>
            <a:ext cx="1630367" cy="293987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697846" y="5590269"/>
            <a:ext cx="32266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 </a:t>
            </a:r>
            <a:r>
              <a:rPr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A&amp;D Medical Wellness Connected</a:t>
            </a:r>
            <a:endParaRPr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164797" y="5590267"/>
            <a:ext cx="32266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3. </a:t>
            </a:r>
            <a:r>
              <a:rPr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Biotronik Home Monitoring</a:t>
            </a:r>
            <a:endParaRPr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4309489" y="5590268"/>
            <a:ext cx="32266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Non-contact thermometer B.Well WF-4000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b="13609" l="0" r="0" t="6721"/>
          <a:stretch/>
        </p:blipFill>
        <p:spPr>
          <a:xfrm>
            <a:off x="8734020" y="4572484"/>
            <a:ext cx="2461962" cy="109783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0" y="113225"/>
            <a:ext cx="1219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2.1. </a:t>
            </a: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Clinical Scoring system for CoVid-19</a:t>
            </a:r>
            <a:endParaRPr b="1" sz="26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15896" l="5388" r="4255" t="2491"/>
          <a:stretch/>
        </p:blipFill>
        <p:spPr>
          <a:xfrm>
            <a:off x="378832" y="830758"/>
            <a:ext cx="3948071" cy="323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0643" y="830758"/>
            <a:ext cx="2520668" cy="3232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коллекция картинок&#10;&#10;Автоматически созданное описание" id="121" name="Google Shape;12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67700" y="4532266"/>
            <a:ext cx="2028267" cy="1097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02133" y="4664062"/>
            <a:ext cx="1742132" cy="92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1798" y="4572484"/>
            <a:ext cx="1615412" cy="109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34020" y="830757"/>
            <a:ext cx="2606425" cy="323219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471798" y="4062954"/>
            <a:ext cx="37621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4. 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device</a:t>
            </a:r>
            <a:endParaRPr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5009022" y="4062954"/>
            <a:ext cx="32439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on hand</a:t>
            </a:r>
            <a:endParaRPr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8734025" y="4059300"/>
            <a:ext cx="3119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6. 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Scoring process</a:t>
            </a:r>
            <a:endParaRPr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53400" y="5670325"/>
            <a:ext cx="2426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2714010" y="5670318"/>
            <a:ext cx="265663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8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PHP</a:t>
            </a:r>
            <a:endParaRPr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8389856" y="5670318"/>
            <a:ext cx="322396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10.</a:t>
            </a: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endParaRPr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5450575" y="5670325"/>
            <a:ext cx="322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9.</a:t>
            </a:r>
            <a:r>
              <a:rPr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HTML, CSS, JS</a:t>
            </a:r>
            <a:endParaRPr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 b="42539" l="28996" r="31737" t="7806"/>
          <a:stretch/>
        </p:blipFill>
        <p:spPr>
          <a:xfrm>
            <a:off x="1968970" y="1082569"/>
            <a:ext cx="1064744" cy="1346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b="8938" l="5683" r="4885" t="8635"/>
          <a:stretch/>
        </p:blipFill>
        <p:spPr>
          <a:xfrm>
            <a:off x="1764400" y="2796515"/>
            <a:ext cx="1694545" cy="121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5">
            <a:alphaModFix/>
          </a:blip>
          <a:srcRect b="8217" l="6148" r="5703" t="6666"/>
          <a:stretch/>
        </p:blipFill>
        <p:spPr>
          <a:xfrm>
            <a:off x="8130945" y="4384808"/>
            <a:ext cx="2246463" cy="199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6">
            <a:alphaModFix/>
          </a:blip>
          <a:srcRect b="23851" l="7439" r="9189" t="24509"/>
          <a:stretch/>
        </p:blipFill>
        <p:spPr>
          <a:xfrm>
            <a:off x="2359528" y="4864045"/>
            <a:ext cx="2352353" cy="153643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134660" y="1175015"/>
            <a:ext cx="1761237" cy="110057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</a:t>
            </a:r>
            <a:r>
              <a:rPr b="1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</a:t>
            </a: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 temperature sensor GY-906</a:t>
            </a:r>
            <a:endParaRPr i="0" sz="1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134650" y="2676925"/>
            <a:ext cx="1607400" cy="998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b="1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Pulse oximeter MAX30100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10098484" y="5526288"/>
            <a:ext cx="1551084" cy="84278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</a:t>
            </a:r>
            <a:r>
              <a:rPr b="1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15. </a:t>
            </a:r>
            <a:r>
              <a:rPr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OLED-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</a:t>
            </a:r>
            <a:r>
              <a:rPr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128х64</a:t>
            </a:r>
            <a:endParaRPr i="0" sz="1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9246855" y="3331862"/>
            <a:ext cx="1961615" cy="99799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</a:t>
            </a:r>
            <a:r>
              <a:rPr b="1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</a:t>
            </a: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1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Board </a:t>
            </a:r>
            <a:r>
              <a:rPr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ESP-WROOM-32 (Wi-Fi, Bluetooth)</a:t>
            </a:r>
            <a:endParaRPr i="0" sz="1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128175" y="4752625"/>
            <a:ext cx="2284800" cy="1180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b="1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i="0" lang="en-US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Charging module TP4056 1A with overload protection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7">
            <a:alphaModFix/>
          </a:blip>
          <a:srcRect b="0" l="8663" r="4111" t="0"/>
          <a:stretch/>
        </p:blipFill>
        <p:spPr>
          <a:xfrm rot="-5400000">
            <a:off x="8994317" y="475231"/>
            <a:ext cx="2455263" cy="3066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8">
            <a:alphaModFix/>
          </a:blip>
          <a:srcRect b="4936" l="0" r="10367" t="8858"/>
          <a:stretch/>
        </p:blipFill>
        <p:spPr>
          <a:xfrm rot="5400000">
            <a:off x="3946576" y="380400"/>
            <a:ext cx="3890072" cy="4789098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147" name="Google Shape;147;p17"/>
          <p:cNvSpPr txBox="1"/>
          <p:nvPr/>
        </p:nvSpPr>
        <p:spPr>
          <a:xfrm>
            <a:off x="1" y="-50118"/>
            <a:ext cx="121919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 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</a:t>
            </a: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construct the electrical circuit to build a device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 rotWithShape="1">
          <a:blip r:embed="rId9">
            <a:alphaModFix/>
          </a:blip>
          <a:srcRect b="3182" l="43368" r="37565" t="3293"/>
          <a:stretch/>
        </p:blipFill>
        <p:spPr>
          <a:xfrm rot="-5400000">
            <a:off x="6072776" y="4141165"/>
            <a:ext cx="697275" cy="228491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/>
          <p:nvPr/>
        </p:nvSpPr>
        <p:spPr>
          <a:xfrm>
            <a:off x="5434415" y="5787673"/>
            <a:ext cx="1973996" cy="84278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</a:t>
            </a: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r>
              <a:rPr b="1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Battery Li-ion 3.7V, 3000 mAh</a:t>
            </a:r>
            <a:endParaRPr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2837" l="3250" r="2784" t="0"/>
          <a:stretch/>
        </p:blipFill>
        <p:spPr>
          <a:xfrm>
            <a:off x="2389569" y="3590437"/>
            <a:ext cx="7562741" cy="312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4">
            <a:alphaModFix/>
          </a:blip>
          <a:srcRect b="0" l="5606" r="2717" t="0"/>
          <a:stretch/>
        </p:blipFill>
        <p:spPr>
          <a:xfrm>
            <a:off x="139183" y="996102"/>
            <a:ext cx="5893970" cy="255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5">
            <a:alphaModFix/>
          </a:blip>
          <a:srcRect b="2942" l="5657" r="2057" t="0"/>
          <a:stretch/>
        </p:blipFill>
        <p:spPr>
          <a:xfrm>
            <a:off x="6170940" y="1031939"/>
            <a:ext cx="5914223" cy="242878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0" y="169825"/>
            <a:ext cx="12192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2.</a:t>
            </a: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i="0" lang="en-US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the synchronism of data transmission</a:t>
            </a:r>
            <a:endParaRPr i="0" sz="2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75" y="768425"/>
            <a:ext cx="4588326" cy="58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4730700" y="768423"/>
            <a:ext cx="74613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Testing for 10 days on healthy people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Received funding from the regional akimat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marR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Undergoing examination for a utility model patent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3545100" y="50985"/>
            <a:ext cx="541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Approbation of project results</a:t>
            </a:r>
            <a:endParaRPr b="1" sz="266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0987" y="2407920"/>
            <a:ext cx="6572213" cy="42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/>
        </p:nvSpPr>
        <p:spPr>
          <a:xfrm>
            <a:off x="3801000" y="193751"/>
            <a:ext cx="4590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135240" y="793194"/>
            <a:ext cx="12056700" cy="48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latin typeface="Times New Roman"/>
                <a:ea typeface="Times New Roman"/>
                <a:cs typeface="Times New Roman"/>
                <a:sym typeface="Times New Roman"/>
              </a:rPr>
              <a:t>The developed device and web application will allow: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Reduce the risk of COVID-19 infection by medical personnel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No need to wear protective equipment when monitoring patients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Large coverage of patients with a small number of medical staff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Alert system allows you to quickly respond to deterioration in the patient's condition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Possibility of use in hospital treatment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Safety in use, personal data of patients will be protected and available only to medical organizations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1"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135252" y="4321375"/>
            <a:ext cx="8952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cost of one device is 20,000 tenge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